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281" r:id="rId3"/>
    <p:sldId id="256" r:id="rId4"/>
    <p:sldId id="267" r:id="rId5"/>
    <p:sldId id="264" r:id="rId6"/>
    <p:sldId id="277" r:id="rId7"/>
    <p:sldId id="263" r:id="rId8"/>
    <p:sldId id="270" r:id="rId9"/>
    <p:sldId id="262" r:id="rId10"/>
    <p:sldId id="271" r:id="rId11"/>
    <p:sldId id="261" r:id="rId12"/>
    <p:sldId id="272" r:id="rId13"/>
    <p:sldId id="260" r:id="rId14"/>
    <p:sldId id="273" r:id="rId15"/>
    <p:sldId id="259" r:id="rId16"/>
    <p:sldId id="276" r:id="rId17"/>
    <p:sldId id="258" r:id="rId18"/>
    <p:sldId id="268" r:id="rId19"/>
    <p:sldId id="266" r:id="rId20"/>
    <p:sldId id="275" r:id="rId21"/>
    <p:sldId id="265" r:id="rId22"/>
    <p:sldId id="27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6D7B"/>
    <a:srgbClr val="333333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3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4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5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6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8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9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9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5684454756380508E-2"/>
          <c:w val="0.93386861725053927"/>
          <c:h val="0.77492555309936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'2'!$A$1</c:f>
              <c:strCache>
                <c:ptCount val="1"/>
                <c:pt idx="0">
                  <c:v>unique_products_2020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2781-43B8-98B2-41AC7E7E0E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'2'!$A$2</c:f>
              <c:numCache>
                <c:formatCode>General</c:formatCode>
                <c:ptCount val="1"/>
                <c:pt idx="0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81-43B8-98B2-41AC7E7E0ED9}"/>
            </c:ext>
          </c:extLst>
        </c:ser>
        <c:ser>
          <c:idx val="1"/>
          <c:order val="1"/>
          <c:tx>
            <c:strRef>
              <c:f>'2'!$B$1</c:f>
              <c:strCache>
                <c:ptCount val="1"/>
                <c:pt idx="0">
                  <c:v>unique_products_2021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'2'!$B$2</c:f>
              <c:numCache>
                <c:formatCode>General</c:formatCode>
                <c:ptCount val="1"/>
                <c:pt idx="0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81-43B8-98B2-41AC7E7E0E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423855519"/>
        <c:axId val="423854687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'2'!$C$1</c15:sqref>
                        </c15:formulaRef>
                      </c:ext>
                    </c:extLst>
                    <c:strCache>
                      <c:ptCount val="1"/>
                      <c:pt idx="0">
                        <c:v>prcntChange</c:v>
                      </c:pt>
                    </c:strCache>
                  </c:strRef>
                </c:tx>
                <c:spPr>
                  <a:noFill/>
                  <a:ln w="9525" cap="flat" cmpd="sng" algn="ctr">
                    <a:solidFill>
                      <a:schemeClr val="accent3"/>
                    </a:solidFill>
                    <a:miter lim="800000"/>
                  </a:ln>
                  <a:effectLst>
                    <a:glow rad="63500">
                      <a:schemeClr val="accent3">
                        <a:satMod val="175000"/>
                        <a:alpha val="25000"/>
                      </a:schemeClr>
                    </a:glo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'2'!$C$2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36.33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781-43B8-98B2-41AC7E7E0ED9}"/>
                  </c:ext>
                </c:extLst>
              </c15:ser>
            </c15:filteredBarSeries>
          </c:ext>
        </c:extLst>
      </c:barChart>
      <c:catAx>
        <c:axId val="4238555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854687"/>
        <c:crosses val="autoZero"/>
        <c:auto val="1"/>
        <c:lblAlgn val="ctr"/>
        <c:lblOffset val="100"/>
        <c:noMultiLvlLbl val="0"/>
      </c:catAx>
      <c:valAx>
        <c:axId val="4238546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385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469816272965886E-2"/>
          <c:y val="7.407407407407407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rgbClr val="FFC000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'3'!$A$2:$A$7</c:f>
              <c:strCache>
                <c:ptCount val="6"/>
                <c:pt idx="0">
                  <c:v>Accessories</c:v>
                </c:pt>
                <c:pt idx="1">
                  <c:v>Peripherals</c:v>
                </c:pt>
                <c:pt idx="2">
                  <c:v>Notebook</c:v>
                </c:pt>
                <c:pt idx="3">
                  <c:v>Storage</c:v>
                </c:pt>
                <c:pt idx="4">
                  <c:v>Desktop</c:v>
                </c:pt>
                <c:pt idx="5">
                  <c:v>Networking</c:v>
                </c:pt>
              </c:strCache>
            </c:strRef>
          </c:cat>
          <c:val>
            <c:numRef>
              <c:f>'3'!$B$2:$B$7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17</c:v>
                </c:pt>
                <c:pt idx="3">
                  <c:v>9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9-4BEC-B60E-0719172B5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1491731664"/>
        <c:axId val="1491728752"/>
      </c:barChart>
      <c:catAx>
        <c:axId val="149173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491728752"/>
        <c:crosses val="autoZero"/>
        <c:auto val="1"/>
        <c:lblAlgn val="ctr"/>
        <c:lblOffset val="100"/>
        <c:noMultiLvlLbl val="0"/>
      </c:catAx>
      <c:valAx>
        <c:axId val="14917287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491731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3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497480129073099E-2"/>
          <c:y val="6.9962623279103311E-2"/>
          <c:w val="0.90286351706036749"/>
          <c:h val="0.735771361913094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'4'!$B$1</c:f>
              <c:strCache>
                <c:ptCount val="1"/>
                <c:pt idx="0">
                  <c:v>product_count_2020</c:v>
                </c:pt>
              </c:strCache>
            </c:strRef>
          </c:tx>
          <c:spPr>
            <a:solidFill>
              <a:srgbClr val="EE727E"/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'4'!$A$2:$A$7</c:f>
              <c:strCache>
                <c:ptCount val="6"/>
                <c:pt idx="0">
                  <c:v>Accessories</c:v>
                </c:pt>
                <c:pt idx="1">
                  <c:v>Peripherals</c:v>
                </c:pt>
                <c:pt idx="2">
                  <c:v>Notebook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'4'!$B$2:$B$7</c:f>
              <c:numCache>
                <c:formatCode>General</c:formatCode>
                <c:ptCount val="6"/>
                <c:pt idx="0">
                  <c:v>13</c:v>
                </c:pt>
                <c:pt idx="1">
                  <c:v>15</c:v>
                </c:pt>
                <c:pt idx="2">
                  <c:v>14</c:v>
                </c:pt>
                <c:pt idx="3">
                  <c:v>1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14-4B2C-BE7A-1F2FD244B304}"/>
            </c:ext>
          </c:extLst>
        </c:ser>
        <c:ser>
          <c:idx val="1"/>
          <c:order val="1"/>
          <c:tx>
            <c:strRef>
              <c:f>'4'!$C$1</c:f>
              <c:strCache>
                <c:ptCount val="1"/>
                <c:pt idx="0">
                  <c:v>product_count_2021</c:v>
                </c:pt>
              </c:strCache>
            </c:strRef>
          </c:tx>
          <c:spPr>
            <a:solidFill>
              <a:srgbClr val="8BCED5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'4'!$A$2:$A$7</c:f>
              <c:strCache>
                <c:ptCount val="6"/>
                <c:pt idx="0">
                  <c:v>Accessories</c:v>
                </c:pt>
                <c:pt idx="1">
                  <c:v>Peripherals</c:v>
                </c:pt>
                <c:pt idx="2">
                  <c:v>Notebook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'4'!$C$2:$C$7</c:f>
              <c:numCache>
                <c:formatCode>General</c:formatCode>
                <c:ptCount val="6"/>
                <c:pt idx="0">
                  <c:v>19</c:v>
                </c:pt>
                <c:pt idx="1">
                  <c:v>20</c:v>
                </c:pt>
                <c:pt idx="2">
                  <c:v>16</c:v>
                </c:pt>
                <c:pt idx="3">
                  <c:v>3</c:v>
                </c:pt>
                <c:pt idx="4">
                  <c:v>7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14-4B2C-BE7A-1F2FD244B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52486736"/>
        <c:axId val="52497552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'4'!$D$1</c15:sqref>
                        </c15:formulaRef>
                      </c:ext>
                    </c:extLst>
                    <c:strCache>
                      <c:ptCount val="1"/>
                      <c:pt idx="0">
                        <c:v>difference</c:v>
                      </c:pt>
                    </c:strCache>
                  </c:strRef>
                </c:tx>
                <c:spPr>
                  <a:noFill/>
                  <a:ln w="9525" cap="flat" cmpd="sng" algn="ctr">
                    <a:solidFill>
                      <a:schemeClr val="accent3"/>
                    </a:solidFill>
                    <a:miter lim="800000"/>
                  </a:ln>
                  <a:effectLst>
                    <a:glow rad="63500">
                      <a:schemeClr val="accent3">
                        <a:satMod val="175000"/>
                        <a:alpha val="25000"/>
                      </a:schemeClr>
                    </a:glo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'4'!$A$2:$A$7</c15:sqref>
                        </c15:formulaRef>
                      </c:ext>
                    </c:extLst>
                    <c:strCache>
                      <c:ptCount val="6"/>
                      <c:pt idx="0">
                        <c:v>Accessories</c:v>
                      </c:pt>
                      <c:pt idx="1">
                        <c:v>Peripherals</c:v>
                      </c:pt>
                      <c:pt idx="2">
                        <c:v>Notebook</c:v>
                      </c:pt>
                      <c:pt idx="3">
                        <c:v>Desktop</c:v>
                      </c:pt>
                      <c:pt idx="4">
                        <c:v>Storage</c:v>
                      </c:pt>
                      <c:pt idx="5">
                        <c:v>Networking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'4'!$D$2:$D$7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6</c:v>
                      </c:pt>
                      <c:pt idx="1">
                        <c:v>5</c:v>
                      </c:pt>
                      <c:pt idx="2">
                        <c:v>2</c:v>
                      </c:pt>
                      <c:pt idx="3">
                        <c:v>2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614-4B2C-BE7A-1F2FD244B304}"/>
                  </c:ext>
                </c:extLst>
              </c15:ser>
            </c15:filteredBarSeries>
          </c:ext>
        </c:extLst>
      </c:barChart>
      <c:catAx>
        <c:axId val="524867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52497552"/>
        <c:crosses val="autoZero"/>
        <c:auto val="1"/>
        <c:lblAlgn val="ctr"/>
        <c:lblOffset val="100"/>
        <c:noMultiLvlLbl val="0"/>
      </c:catAx>
      <c:valAx>
        <c:axId val="524975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524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280114918206094"/>
          <c:y val="0.93367217303350958"/>
          <c:w val="0.60167572097162703"/>
          <c:h val="6.6327771135224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'5'!$C$1</c:f>
              <c:strCache>
                <c:ptCount val="1"/>
                <c:pt idx="0">
                  <c:v>manufacturing_cost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'5'!$B$2:$B$3</c:f>
              <c:strCache>
                <c:ptCount val="2"/>
                <c:pt idx="0">
                  <c:v>AQ Master wired x1 Ms</c:v>
                </c:pt>
                <c:pt idx="1">
                  <c:v>AQ HOME Allin1 Gen 2</c:v>
                </c:pt>
              </c:strCache>
            </c:strRef>
          </c:cat>
          <c:val>
            <c:numRef>
              <c:f>'5'!$C$2:$C$3</c:f>
              <c:numCache>
                <c:formatCode>General</c:formatCode>
                <c:ptCount val="2"/>
                <c:pt idx="0">
                  <c:v>0.89200000000000002</c:v>
                </c:pt>
                <c:pt idx="1">
                  <c:v>240.53639999999999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E4-4AE7-A774-C01ECA471A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904357968"/>
        <c:axId val="904367120"/>
      </c:lineChart>
      <c:catAx>
        <c:axId val="90435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904367120"/>
        <c:crosses val="autoZero"/>
        <c:auto val="1"/>
        <c:lblAlgn val="ctr"/>
        <c:lblOffset val="100"/>
        <c:noMultiLvlLbl val="0"/>
      </c:catAx>
      <c:valAx>
        <c:axId val="9043671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90435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'6'!$C$1</c:f>
              <c:strCache>
                <c:ptCount val="1"/>
                <c:pt idx="0">
                  <c:v>avg_invoice_discount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'6'!$B$2:$B$6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 </c:v>
                </c:pt>
              </c:strCache>
            </c:strRef>
          </c:cat>
          <c:val>
            <c:numRef>
              <c:f>'6'!$C$2:$C$6</c:f>
              <c:numCache>
                <c:formatCode>General</c:formatCode>
                <c:ptCount val="5"/>
                <c:pt idx="0">
                  <c:v>0.30830000000000002</c:v>
                </c:pt>
                <c:pt idx="1">
                  <c:v>0.30380000000000001</c:v>
                </c:pt>
                <c:pt idx="2">
                  <c:v>0.30280000000000001</c:v>
                </c:pt>
                <c:pt idx="3">
                  <c:v>0.30249999999999999</c:v>
                </c:pt>
                <c:pt idx="4">
                  <c:v>0.29330000000000001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9F-4BEA-9FB4-04E52859C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7414048"/>
        <c:axId val="687420704"/>
      </c:lineChart>
      <c:catAx>
        <c:axId val="687414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687420704"/>
        <c:crosses val="autoZero"/>
        <c:auto val="1"/>
        <c:lblAlgn val="ctr"/>
        <c:lblOffset val="100"/>
        <c:noMultiLvlLbl val="0"/>
      </c:catAx>
      <c:valAx>
        <c:axId val="6874207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68741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9120358582389"/>
          <c:y val="0.18923665791776026"/>
          <c:w val="0.63758542994816303"/>
          <c:h val="0.573803587051618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'8'!$A$2</c:f>
              <c:strCache>
                <c:ptCount val="1"/>
                <c:pt idx="0">
                  <c:v>1st Quarter</c:v>
                </c:pt>
              </c:strCache>
            </c:strRef>
          </c:tx>
          <c:spPr>
            <a:solidFill>
              <a:srgbClr val="619DA7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'8'!$B$1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'8'!$B$2</c:f>
              <c:numCache>
                <c:formatCode>General</c:formatCode>
                <c:ptCount val="1"/>
                <c:pt idx="0">
                  <c:v>7005619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3-4F0B-A562-93C96B562743}"/>
            </c:ext>
          </c:extLst>
        </c:ser>
        <c:ser>
          <c:idx val="1"/>
          <c:order val="1"/>
          <c:tx>
            <c:strRef>
              <c:f>'8'!$A$3</c:f>
              <c:strCache>
                <c:ptCount val="1"/>
                <c:pt idx="0">
                  <c:v>2nd Quarter</c:v>
                </c:pt>
              </c:strCache>
            </c:strRef>
          </c:tx>
          <c:spPr>
            <a:solidFill>
              <a:srgbClr val="EFA12F"/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'8'!$B$1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'8'!$B$3</c:f>
              <c:numCache>
                <c:formatCode>General</c:formatCode>
                <c:ptCount val="1"/>
                <c:pt idx="0">
                  <c:v>6649642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3-4F0B-A562-93C96B562743}"/>
            </c:ext>
          </c:extLst>
        </c:ser>
        <c:ser>
          <c:idx val="2"/>
          <c:order val="2"/>
          <c:tx>
            <c:strRef>
              <c:f>'8'!$A$4</c:f>
              <c:strCache>
                <c:ptCount val="1"/>
                <c:pt idx="0">
                  <c:v>4th Quarter</c:v>
                </c:pt>
              </c:strCache>
            </c:strRef>
          </c:tx>
          <c:spPr>
            <a:solidFill>
              <a:srgbClr val="A5DB45"/>
            </a:solidFill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'8'!$B$1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'8'!$B$4</c:f>
              <c:numCache>
                <c:formatCode>General</c:formatCode>
                <c:ptCount val="1"/>
                <c:pt idx="0">
                  <c:v>5042541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43-4F0B-A562-93C96B562743}"/>
            </c:ext>
          </c:extLst>
        </c:ser>
        <c:ser>
          <c:idx val="3"/>
          <c:order val="3"/>
          <c:tx>
            <c:strRef>
              <c:f>'8'!$A$5</c:f>
              <c:strCache>
                <c:ptCount val="1"/>
                <c:pt idx="0">
                  <c:v>3rd Quarter</c:v>
                </c:pt>
              </c:strCache>
            </c:strRef>
          </c:tx>
          <c:spPr>
            <a:solidFill>
              <a:srgbClr val="E937AE"/>
            </a:solidFill>
            <a:ln w="9525" cap="flat" cmpd="sng" algn="ctr">
              <a:solidFill>
                <a:schemeClr val="accent1">
                  <a:alpha val="67000"/>
                </a:schemeClr>
              </a:solidFill>
              <a:miter lim="800000"/>
            </a:ln>
            <a:effectLst>
              <a:glow>
                <a:schemeClr val="tx1">
                  <a:alpha val="73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'8'!$B$1</c:f>
              <c:strCache>
                <c:ptCount val="1"/>
                <c:pt idx="0">
                  <c:v>Total_Sold_Quantity</c:v>
                </c:pt>
              </c:strCache>
            </c:strRef>
          </c:cat>
          <c:val>
            <c:numRef>
              <c:f>'8'!$B$5</c:f>
              <c:numCache>
                <c:formatCode>General</c:formatCode>
                <c:ptCount val="1"/>
                <c:pt idx="0">
                  <c:v>2075087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43-4F0B-A562-93C96B5627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288413711"/>
        <c:axId val="1288414127"/>
      </c:barChart>
      <c:catAx>
        <c:axId val="128841371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288414127"/>
        <c:crosses val="autoZero"/>
        <c:auto val="1"/>
        <c:lblAlgn val="ctr"/>
        <c:lblOffset val="100"/>
        <c:noMultiLvlLbl val="0"/>
      </c:catAx>
      <c:valAx>
        <c:axId val="128841412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28841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303662987759373"/>
          <c:y val="0.5792527603372436"/>
          <c:w val="0.14841160108189649"/>
          <c:h val="0.312502187226596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'9'!$B$1</c:f>
              <c:strCache>
                <c:ptCount val="1"/>
                <c:pt idx="0">
                  <c:v>Gross_Sales_mln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D1ED-4CBE-BFA7-EF04855E7E0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D1ED-4CBE-BFA7-EF04855E7E06}"/>
              </c:ext>
            </c:extLst>
          </c:dPt>
          <c:cat>
            <c:strRef>
              <c:f>'9'!$A$2:$A$4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'9'!$B$2:$B$4</c:f>
              <c:numCache>
                <c:formatCode>General</c:formatCode>
                <c:ptCount val="3"/>
                <c:pt idx="0">
                  <c:v>1924.17</c:v>
                </c:pt>
                <c:pt idx="1">
                  <c:v>406.69</c:v>
                </c:pt>
                <c:pt idx="2">
                  <c:v>297.18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ED-4CBE-BFA7-EF04855E7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5"/>
        <c:overlap val="-6"/>
        <c:axId val="1805890320"/>
        <c:axId val="18058961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'9'!$C$1</c15:sqref>
                        </c15:formulaRef>
                      </c:ext>
                    </c:extLst>
                    <c:strCache>
                      <c:ptCount val="1"/>
                      <c:pt idx="0">
                        <c:v>Percentage</c:v>
                      </c:pt>
                    </c:strCache>
                  </c:strRef>
                </c:tx>
                <c:spPr>
                  <a:noFill/>
                  <a:ln w="9525" cap="flat" cmpd="sng" algn="ctr">
                    <a:solidFill>
                      <a:schemeClr val="accent2"/>
                    </a:solidFill>
                    <a:miter lim="800000"/>
                  </a:ln>
                  <a:effectLst>
                    <a:glow rad="63500">
                      <a:schemeClr val="accent2">
                        <a:satMod val="175000"/>
                        <a:alpha val="25000"/>
                      </a:schemeClr>
                    </a:glo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'9'!$A$2:$A$4</c15:sqref>
                        </c15:formulaRef>
                      </c:ext>
                    </c:extLst>
                    <c:strCache>
                      <c:ptCount val="3"/>
                      <c:pt idx="0">
                        <c:v>Retailer</c:v>
                      </c:pt>
                      <c:pt idx="1">
                        <c:v>Direct</c:v>
                      </c:pt>
                      <c:pt idx="2">
                        <c:v>Distributor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'9'!$C$2:$C$4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73.209999999999994</c:v>
                      </c:pt>
                      <c:pt idx="1">
                        <c:v>15.47</c:v>
                      </c:pt>
                      <c:pt idx="2">
                        <c:v>11.3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D1ED-4CBE-BFA7-EF04855E7E06}"/>
                  </c:ext>
                </c:extLst>
              </c15:ser>
            </c15:filteredBarSeries>
          </c:ext>
        </c:extLst>
      </c:barChart>
      <c:catAx>
        <c:axId val="180589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805896144"/>
        <c:crosses val="autoZero"/>
        <c:auto val="1"/>
        <c:lblAlgn val="ctr"/>
        <c:lblOffset val="100"/>
        <c:noMultiLvlLbl val="0"/>
      </c:catAx>
      <c:valAx>
        <c:axId val="18058961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pPr>
            <a:endParaRPr lang="en-US"/>
          </a:p>
        </c:txPr>
        <c:crossAx val="1805890320"/>
        <c:crosses val="autoZero"/>
        <c:crossBetween val="between"/>
      </c:valAx>
      <c:spPr>
        <a:noFill/>
        <a:ln>
          <a:noFill/>
        </a:ln>
        <a:effectLst>
          <a:softEdge rad="3175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accen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061492168112467"/>
          <c:y val="3.60561042975323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1"/>
          <c:order val="1"/>
          <c:tx>
            <c:strRef>
              <c:f>'9'!$C$1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3B-4EAC-A60F-BAB43E70A8E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3B-4EAC-A60F-BAB43E70A8E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3B-4EAC-A60F-BAB43E70A8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'9'!$A$2:$A$4</c:f>
              <c:strCache>
                <c:ptCount val="3"/>
                <c:pt idx="0">
                  <c:v>Retailer</c:v>
                </c:pt>
                <c:pt idx="1">
                  <c:v>Direct</c:v>
                </c:pt>
                <c:pt idx="2">
                  <c:v>Distributor</c:v>
                </c:pt>
              </c:strCache>
            </c:strRef>
          </c:cat>
          <c:val>
            <c:numRef>
              <c:f>'9'!$C$2:$C$4</c:f>
              <c:numCache>
                <c:formatCode>General</c:formatCode>
                <c:ptCount val="3"/>
                <c:pt idx="0">
                  <c:v>73.209999999999994</c:v>
                </c:pt>
                <c:pt idx="1">
                  <c:v>15.47</c:v>
                </c:pt>
                <c:pt idx="2">
                  <c:v>11.3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C3B-4EAC-A60F-BAB43E70A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'9'!$B$1</c15:sqref>
                        </c15:formulaRef>
                      </c:ext>
                    </c:extLst>
                    <c:strCache>
                      <c:ptCount val="1"/>
                      <c:pt idx="0">
                        <c:v>Gross_Sales_mln</c:v>
                      </c:pt>
                    </c:strCache>
                  </c:strRef>
                </c:tx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6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6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6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08-1C3B-4EAC-A60F-BAB43E70A8E9}"/>
                    </c:ext>
                  </c:extLst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0A-1C3B-4EAC-A60F-BAB43E70A8E9}"/>
                    </c:ext>
                  </c:extLst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  <c:extLst>
                    <c:ext xmlns:c16="http://schemas.microsoft.com/office/drawing/2014/chart" uri="{C3380CC4-5D6E-409C-BE32-E72D297353CC}">
                      <c16:uniqueId val="{0000000C-1C3B-4EAC-A60F-BAB43E70A8E9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'9'!$A$2:$A$4</c15:sqref>
                        </c15:formulaRef>
                      </c:ext>
                    </c:extLst>
                    <c:strCache>
                      <c:ptCount val="3"/>
                      <c:pt idx="0">
                        <c:v>Retailer</c:v>
                      </c:pt>
                      <c:pt idx="1">
                        <c:v>Direct</c:v>
                      </c:pt>
                      <c:pt idx="2">
                        <c:v>Distributor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'9'!$B$2:$B$4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1924.17</c:v>
                      </c:pt>
                      <c:pt idx="1">
                        <c:v>406.69</c:v>
                      </c:pt>
                      <c:pt idx="2">
                        <c:v>297.18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1C3B-4EAC-A60F-BAB43E70A8E9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E0890-72A6-4021-AA8C-9CBF946D0F07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18941-5403-49CE-9320-5E834DFA95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31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BF97-5592-9C64-ECBB-C1601222A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423F5-2837-54AA-E094-D68AEC1F6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893C-765C-52C1-0ABD-820148C27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271B2-0586-B95F-7130-35308B59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1B928-8B75-4C11-54D1-5C45E89D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57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2243-898C-110C-5A97-7C66E9EB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172D-EE3B-B6FF-4416-6EFEABCD9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53E21-8AFB-BF35-307A-44DF048E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36D1-7A6F-A8CF-A863-F74DEB3B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EDD94-0E53-0883-6AC7-BB6F14DA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46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3CEB6-E203-57C6-A4C9-D7FD8F54B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C7206-3F00-0D00-AB91-779586D26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608A-2370-B22E-45E2-14D614BA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91B35-C2FE-2206-0B3B-7FB78E9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A7CA-0C43-B27B-E4DF-DEEFA9E4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046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24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34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41C3-5024-9F6D-AA3A-36BDE8C7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9C94-FCF1-20DA-3BE9-75A1BB16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A119-D482-24E7-99FE-48F7F3C7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048E5-D88A-283E-8A53-B07FF3AE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87FC-A2A5-92C4-8733-39C54D69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45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860C-CC44-8604-A93A-2BC8CAB5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C7700-347D-FBCA-D85C-BE9219D11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7526-C1D8-DC38-4EA3-5726E858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3AA87-FA28-8DA9-AE34-D5EE63B5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BB1B6-72D4-D467-AEDC-73D68ACE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11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5B9F-E440-9A5F-599E-561C7A8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C649-0274-CC28-3ECE-B1B4A18E8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BC26F-EE0A-EF9C-1692-683087889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9D613-8A52-0B72-BDCE-D123048F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4756B-3B09-5109-5863-E9FD4C73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92164-E0BE-F291-D1F7-0E11C0CE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05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DF86-C031-0DC0-4DA7-A5837EB4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D28E-8925-4EAF-FD13-B2A49E4D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B9BE4-75E6-7546-4F44-17D87898E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6460C-FB37-10DE-52DC-21BFEE9A9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5F031-17BA-DC6A-9614-38178FE23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8BD71-7350-ACA9-FF02-C0672661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FDF28-4D07-1F0A-0AF4-5CD77A8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C76AC-1D91-B453-C371-92D85276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8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FA75-8189-892C-094E-56ED8755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C7E43-4EE8-88E6-3FA3-C52167B3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29CDE-62B2-4EBC-D851-2CE583BE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78B94-0712-ACA1-02B7-F55B5FCB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26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0B9BA-ADD1-5BC7-1CFE-9AAD5E1B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55FB5-E6E8-200E-BBC0-D83E610E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A2BF-C265-4F5F-5056-3B273216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74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1A9D-7ACD-8E1C-00FD-89007F61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F61A-40B7-69BC-40E3-A41510874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3A3C9-14EE-89CB-F281-E0A20D297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CFBE-69D3-63EE-36F5-F8146F92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BE88B-5B31-3E9F-DD67-127F43F1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25426-A784-1869-8BC8-41A771EF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08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0179-AEFD-FEEB-D8CD-2EDEDF45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03A42-C8E1-987C-94AE-868F19A01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5CED2-231D-8F88-AC4F-309FE98BD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E2B9B-24F6-EB56-C5A6-9581DA95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A0C82-A8AA-8733-D852-CAFF07CB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DD9DC-9D07-2B9F-72CB-BF30DF5D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7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0D017C-35CD-835F-0ECE-F4AE8C5B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20ADB-1AC5-2A73-A169-903EC6F72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618B1-0F37-4A99-581A-0037EDE05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24E73-D26A-4934-B95A-C4C09A971CE3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1284C-7C72-4719-B0E8-62F60F0AF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C258-866E-E5B3-5859-CD04086C0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DF342-4376-4005-B4CB-23A9EDE0C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6626433" y="2161321"/>
            <a:ext cx="4707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4000" b="1" dirty="0">
                <a:latin typeface="Candara" panose="020E0502030303020204" pitchFamily="34" charset="0"/>
              </a:rPr>
              <a:t>CONSUMER GOODS</a:t>
            </a:r>
            <a:endParaRPr sz="4000" b="1" dirty="0">
              <a:latin typeface="Candara" panose="020E0502030303020204" pitchFamily="34" charset="0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6723633" y="2996472"/>
            <a:ext cx="4610000" cy="1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es" sz="4000" b="1" dirty="0">
                <a:latin typeface="Candara" panose="020E0502030303020204" pitchFamily="34" charset="0"/>
              </a:rPr>
              <a:t>AD-HOC INSIGHTS</a:t>
            </a:r>
            <a:endParaRPr sz="4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6260800" y="2983296"/>
            <a:ext cx="5931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480335" y="1860436"/>
            <a:ext cx="3122859" cy="2219371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396764" y="4878198"/>
            <a:ext cx="32900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ATLIQ</a:t>
            </a:r>
            <a:b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HARDWARE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C3E1932-E356-3008-F80D-CDF5813E4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935846"/>
              </p:ext>
            </p:extLst>
          </p:nvPr>
        </p:nvGraphicFramePr>
        <p:xfrm>
          <a:off x="5212069" y="1037417"/>
          <a:ext cx="6979921" cy="451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57F4434-855F-01AF-F2A7-DF6639D4C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6562" r="53895" b="26316"/>
          <a:stretch/>
        </p:blipFill>
        <p:spPr>
          <a:xfrm>
            <a:off x="179135" y="2349589"/>
            <a:ext cx="4035386" cy="188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97DBF8-1B85-D0F5-D9EC-D8DEB1F8CACC}"/>
              </a:ext>
            </a:extLst>
          </p:cNvPr>
          <p:cNvSpPr/>
          <p:nvPr/>
        </p:nvSpPr>
        <p:spPr>
          <a:xfrm>
            <a:off x="4445526" y="3179764"/>
            <a:ext cx="374319" cy="83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A1F7AFC-B05E-A8EA-7412-90A86E3BF33D}"/>
              </a:ext>
            </a:extLst>
          </p:cNvPr>
          <p:cNvSpPr/>
          <p:nvPr/>
        </p:nvSpPr>
        <p:spPr>
          <a:xfrm rot="5400000">
            <a:off x="4773124" y="3114815"/>
            <a:ext cx="306540" cy="213099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9B40E-7C88-B85F-6433-56DC771A82E9}"/>
              </a:ext>
            </a:extLst>
          </p:cNvPr>
          <p:cNvSpPr txBox="1"/>
          <p:nvPr/>
        </p:nvSpPr>
        <p:spPr>
          <a:xfrm>
            <a:off x="587931" y="5441346"/>
            <a:ext cx="81140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IN" sz="1800" b="1" dirty="0">
                <a:solidFill>
                  <a:srgbClr val="FFFF00"/>
                </a:solidFill>
                <a:latin typeface="Candara" panose="020E0502030303020204" pitchFamily="34" charset="0"/>
              </a:rPr>
              <a:t>Accessories</a:t>
            </a:r>
            <a:r>
              <a:rPr lang="en-IN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 segmen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t has the most increase in unique product in 2021 vs 2020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.</a:t>
            </a:r>
            <a:endParaRPr lang="en-IN" sz="1800" b="1" dirty="0">
              <a:solidFill>
                <a:srgbClr val="FFFF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8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771049" y="1758995"/>
            <a:ext cx="8977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Get the products that have the highest and lowest manufacturing costs. The final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should contain these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product_code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product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manufacturing_cost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List of Product with </a:t>
            </a:r>
            <a:r>
              <a:rPr lang="en-IN" sz="2800" b="1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Manufacturing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6" y="1297330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5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5" y="4071749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1B8B1-9032-FE1F-8176-FF7CD41DC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0000" r="57448" b="41948"/>
          <a:stretch/>
        </p:blipFill>
        <p:spPr>
          <a:xfrm>
            <a:off x="2656573" y="4748696"/>
            <a:ext cx="6102415" cy="13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1B8B1-9032-FE1F-8176-FF7CD41DC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0000" r="57448" b="41948"/>
          <a:stretch/>
        </p:blipFill>
        <p:spPr>
          <a:xfrm>
            <a:off x="456056" y="2122655"/>
            <a:ext cx="4572000" cy="118038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A54B99F-C9C2-37F2-FFCE-DC7A5248A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995300"/>
              </p:ext>
            </p:extLst>
          </p:nvPr>
        </p:nvGraphicFramePr>
        <p:xfrm>
          <a:off x="6225942" y="1094872"/>
          <a:ext cx="5276248" cy="3217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6CD05E-B593-FF2A-B22F-FF52366011F6}"/>
              </a:ext>
            </a:extLst>
          </p:cNvPr>
          <p:cNvSpPr txBox="1"/>
          <p:nvPr/>
        </p:nvSpPr>
        <p:spPr>
          <a:xfrm>
            <a:off x="837397" y="4801306"/>
            <a:ext cx="67569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‘AQ Master Wired x1 Ms’ 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has the </a:t>
            </a: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highest 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manufacturing cost </a:t>
            </a:r>
          </a:p>
          <a:p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while </a:t>
            </a:r>
          </a:p>
          <a:p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‘AQ HOME </a:t>
            </a:r>
            <a:r>
              <a:rPr lang="en-IN" b="1" dirty="0" err="1">
                <a:solidFill>
                  <a:srgbClr val="FFFF00"/>
                </a:solidFill>
                <a:latin typeface="Candara" panose="020E0502030303020204" pitchFamily="34" charset="0"/>
              </a:rPr>
              <a:t>Allin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 1 Gen 2’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 has the </a:t>
            </a:r>
            <a:r>
              <a:rPr lang="en-IN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lowest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 manufacturing cost.</a:t>
            </a:r>
          </a:p>
        </p:txBody>
      </p:sp>
    </p:spTree>
    <p:extLst>
      <p:ext uri="{BB962C8B-B14F-4D97-AF65-F5344CB8AC3E}">
        <p14:creationId xmlns:p14="http://schemas.microsoft.com/office/powerpoint/2010/main" val="308941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819176" y="1831032"/>
            <a:ext cx="8977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Generate a report which contains the top 5 customers who received an average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high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pre_invoice_discount_pct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for the fiscal year 2021 and in the Indian market.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The final output contains these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customer_code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customer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average_discount_percentage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Report of customer with average </a:t>
            </a:r>
            <a:r>
              <a:rPr lang="en-IN" sz="2800" b="1" dirty="0" err="1">
                <a:solidFill>
                  <a:schemeClr val="accent6"/>
                </a:solidFill>
                <a:latin typeface="Candara" panose="020E0502030303020204" pitchFamily="34" charset="0"/>
              </a:rPr>
              <a:t>pre_invoice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 discount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5" y="1369367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6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4" y="4232584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72D05-230F-483D-77EE-7689C3BD3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0000" r="61631" b="35579"/>
          <a:stretch/>
        </p:blipFill>
        <p:spPr>
          <a:xfrm>
            <a:off x="2467275" y="4836403"/>
            <a:ext cx="5521693" cy="18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3C4030-7BA6-2242-F8B9-DB92F05EE9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890349"/>
              </p:ext>
            </p:extLst>
          </p:nvPr>
        </p:nvGraphicFramePr>
        <p:xfrm>
          <a:off x="5486400" y="1382962"/>
          <a:ext cx="6330751" cy="3768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02AADE1-6B53-2A2A-E616-08A0E2EAD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0000" r="61631" b="35579"/>
          <a:stretch/>
        </p:blipFill>
        <p:spPr>
          <a:xfrm>
            <a:off x="144378" y="2415314"/>
            <a:ext cx="4138864" cy="1446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FF5D71-6656-DAC1-F27E-F51A4EB1C969}"/>
              </a:ext>
            </a:extLst>
          </p:cNvPr>
          <p:cNvSpPr/>
          <p:nvPr/>
        </p:nvSpPr>
        <p:spPr>
          <a:xfrm>
            <a:off x="4427620" y="3183840"/>
            <a:ext cx="374319" cy="83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0470999-C032-1A1B-F4EC-3D08E550D5C5}"/>
              </a:ext>
            </a:extLst>
          </p:cNvPr>
          <p:cNvSpPr/>
          <p:nvPr/>
        </p:nvSpPr>
        <p:spPr>
          <a:xfrm rot="5400000">
            <a:off x="4754941" y="3118891"/>
            <a:ext cx="306540" cy="213099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4A438-89A2-C1A6-BF7E-B7FC597375D9}"/>
              </a:ext>
            </a:extLst>
          </p:cNvPr>
          <p:cNvSpPr txBox="1"/>
          <p:nvPr/>
        </p:nvSpPr>
        <p:spPr>
          <a:xfrm>
            <a:off x="555859" y="4819426"/>
            <a:ext cx="65187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op 5 customers who received an average </a:t>
            </a:r>
          </a:p>
          <a:p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high ‘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Pre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Invoice Discount’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for the fiscal year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2021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and in the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Indian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market are: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Flipkart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Viveks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Ezone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Croma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Amazon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7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761423" y="1758835"/>
            <a:ext cx="9403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Get the complete report of the Gross sales amount for the customer “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Exclusive”  for each month. This analysis helps to get an idea of low and high-performing months and take strategic decisions. The final report contains these columns: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Month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Year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Gross sales Amount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Report of Gross Sales for 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‘</a:t>
            </a:r>
            <a:r>
              <a:rPr lang="en-IN" sz="2800" b="1" dirty="0" err="1">
                <a:solidFill>
                  <a:schemeClr val="accent5"/>
                </a:solidFill>
                <a:latin typeface="Candara" panose="020E0502030303020204" pitchFamily="34" charset="0"/>
              </a:rPr>
              <a:t>Atliq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 Exclusive’ 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customer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6" y="1308289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7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5" y="3917540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59137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E4CA9-FDB2-E168-1221-E39275CC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t="42667" r="67237" b="14500"/>
          <a:stretch/>
        </p:blipFill>
        <p:spPr>
          <a:xfrm>
            <a:off x="741144" y="796715"/>
            <a:ext cx="2156060" cy="2937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C4A9B-518D-3DA5-CB89-61B569E8A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69334" r="67158" b="14220"/>
          <a:stretch/>
        </p:blipFill>
        <p:spPr>
          <a:xfrm>
            <a:off x="741144" y="3734175"/>
            <a:ext cx="2156060" cy="112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CFC38-48C8-E0E7-2DB0-2A206AB19F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6" t="32984" r="42921" b="27495"/>
          <a:stretch/>
        </p:blipFill>
        <p:spPr>
          <a:xfrm>
            <a:off x="5454315" y="1148686"/>
            <a:ext cx="6737685" cy="4106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0676C-13A9-C900-50A8-49932421DA6D}"/>
              </a:ext>
            </a:extLst>
          </p:cNvPr>
          <p:cNvSpPr txBox="1"/>
          <p:nvPr/>
        </p:nvSpPr>
        <p:spPr>
          <a:xfrm>
            <a:off x="1313446" y="5328561"/>
            <a:ext cx="104145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Nov 2020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has the </a:t>
            </a:r>
            <a:r>
              <a:rPr lang="en-US" sz="18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highest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while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March 2020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has the </a:t>
            </a:r>
            <a:r>
              <a:rPr lang="en-US" sz="18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lowest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Gross sales for the customer </a:t>
            </a:r>
            <a:r>
              <a:rPr lang="en-US" sz="1800" b="1" dirty="0">
                <a:solidFill>
                  <a:srgbClr val="92D05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</a:t>
            </a:r>
            <a:r>
              <a:rPr lang="en-US" sz="1800" b="1" dirty="0" err="1">
                <a:solidFill>
                  <a:srgbClr val="92D05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Atliq</a:t>
            </a:r>
            <a:r>
              <a:rPr lang="en-US" sz="1800" b="1" dirty="0">
                <a:solidFill>
                  <a:srgbClr val="92D05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Exclusive’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IN" b="1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42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857676" y="1918425"/>
            <a:ext cx="8977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 which quarter of 2020, got the maximum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total_sold_quantity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? The final output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contains these fields sorted by the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total_sold_quantity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Quarter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total_sold_quantity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Total Sold quantity by 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Quarter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of 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3" y="1370240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8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3" y="3750889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B6AF2-24C9-25B8-BE29-BE9FD619D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91" y="4313664"/>
            <a:ext cx="4015843" cy="22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B94FB83-5857-78D4-AF5F-6C71623BB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041672"/>
              </p:ext>
            </p:extLst>
          </p:nvPr>
        </p:nvGraphicFramePr>
        <p:xfrm>
          <a:off x="3693009" y="846624"/>
          <a:ext cx="8498991" cy="4622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CA48C4-7B5B-831F-91B1-42A54852E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r="2398"/>
          <a:stretch/>
        </p:blipFill>
        <p:spPr>
          <a:xfrm>
            <a:off x="256733" y="2308109"/>
            <a:ext cx="2752826" cy="1327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C29A9C-07D5-7419-D50B-BC61424A58DD}"/>
              </a:ext>
            </a:extLst>
          </p:cNvPr>
          <p:cNvSpPr/>
          <p:nvPr/>
        </p:nvSpPr>
        <p:spPr>
          <a:xfrm>
            <a:off x="3173188" y="2930280"/>
            <a:ext cx="356192" cy="824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2718460-71DC-103C-5E25-6334B2CF5449}"/>
              </a:ext>
            </a:extLst>
          </p:cNvPr>
          <p:cNvSpPr/>
          <p:nvPr/>
        </p:nvSpPr>
        <p:spPr>
          <a:xfrm rot="5400000">
            <a:off x="3470831" y="2889678"/>
            <a:ext cx="280727" cy="163629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EF499-391A-8E76-8BC0-71DCE29E71AB}"/>
              </a:ext>
            </a:extLst>
          </p:cNvPr>
          <p:cNvSpPr txBox="1"/>
          <p:nvPr/>
        </p:nvSpPr>
        <p:spPr>
          <a:xfrm>
            <a:off x="2160870" y="5245229"/>
            <a:ext cx="77675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</a:t>
            </a:r>
            <a:r>
              <a:rPr lang="en-US" sz="1800" b="1" baseline="30000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st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Quarter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of 2020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i.e.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{Sept, Oct, Nov}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has the </a:t>
            </a:r>
            <a:r>
              <a:rPr lang="en-US" sz="18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maximum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Total Sold Quantity.</a:t>
            </a:r>
            <a:endParaRPr lang="en-IN" b="1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4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925054" y="1973276"/>
            <a:ext cx="8977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Which channel helped to bring more gross sales in the fiscal year 2021 and the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percentage of contribution? The final output contains these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channel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gross_sales_mln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percentage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Report of 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Gross sales 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by 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Channel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in </a:t>
            </a:r>
            <a:r>
              <a:rPr lang="en-IN" sz="2800" b="1" dirty="0">
                <a:solidFill>
                  <a:schemeClr val="bg2">
                    <a:lumMod val="90000"/>
                  </a:schemeClr>
                </a:solidFill>
                <a:latin typeface="Candara" panose="020E0502030303020204" pitchFamily="34" charset="0"/>
              </a:rPr>
              <a:t>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3" y="1429893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9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3" y="4198032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9C97F-D486-FD37-7736-A91E756F3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t="70546" r="64578" b="19317"/>
          <a:stretch/>
        </p:blipFill>
        <p:spPr>
          <a:xfrm>
            <a:off x="2505591" y="4837022"/>
            <a:ext cx="4626729" cy="1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3931336" y="849251"/>
            <a:ext cx="1007456" cy="1165612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7712959" y="4942673"/>
            <a:ext cx="1831823" cy="148495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" name="Google Shape;379;p27"/>
          <p:cNvSpPr/>
          <p:nvPr/>
        </p:nvSpPr>
        <p:spPr>
          <a:xfrm>
            <a:off x="-3" y="3911707"/>
            <a:ext cx="3417368" cy="3413536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8135883" y="4976172"/>
            <a:ext cx="1116808" cy="1119808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4042767" y="1150505"/>
            <a:ext cx="669204" cy="667369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8541519" y="1072204"/>
            <a:ext cx="357144" cy="79105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9105263" y="1072204"/>
            <a:ext cx="2091844" cy="79105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8541519" y="1311977"/>
            <a:ext cx="357144" cy="8168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9105263" y="1311977"/>
            <a:ext cx="2091844" cy="8168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8541519" y="1554324"/>
            <a:ext cx="357144" cy="79105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9105263" y="1554324"/>
            <a:ext cx="1321445" cy="79105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8541519" y="1796672"/>
            <a:ext cx="357144" cy="79105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9105263" y="1796672"/>
            <a:ext cx="1321445" cy="79105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8135867" y="1158914"/>
            <a:ext cx="188872" cy="737284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698128" y="1215431"/>
            <a:ext cx="1780880" cy="106685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698128" y="1538543"/>
            <a:ext cx="1780880" cy="110156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8774623" y="3993514"/>
            <a:ext cx="2573067" cy="509167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27"/>
          <p:cNvSpPr txBox="1">
            <a:spLocks noGrp="1"/>
          </p:cNvSpPr>
          <p:nvPr>
            <p:ph type="subTitle" idx="1"/>
          </p:nvPr>
        </p:nvSpPr>
        <p:spPr>
          <a:xfrm>
            <a:off x="3185578" y="2315769"/>
            <a:ext cx="5713085" cy="1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en-US" sz="2800" b="0" i="0" dirty="0" err="1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Atliq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 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Hardwares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 is one of the leading computer hardware producers in India and well expanded in other countries too.</a:t>
            </a:r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9C97F-D486-FD37-7736-A91E756F3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t="70546" r="64578" b="19317"/>
          <a:stretch/>
        </p:blipFill>
        <p:spPr>
          <a:xfrm>
            <a:off x="3080084" y="2136410"/>
            <a:ext cx="3330341" cy="949980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164D5E6-DB9F-7ABB-106A-62C80C56D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05542"/>
              </p:ext>
            </p:extLst>
          </p:nvPr>
        </p:nvGraphicFramePr>
        <p:xfrm>
          <a:off x="6891287" y="1186719"/>
          <a:ext cx="5140291" cy="326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2C26F1E-78AF-9782-561A-2F2C513CD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849348"/>
              </p:ext>
            </p:extLst>
          </p:nvPr>
        </p:nvGraphicFramePr>
        <p:xfrm>
          <a:off x="-284604" y="1260381"/>
          <a:ext cx="3518692" cy="2702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43BCDD-2426-907E-4B3A-7D4F60D6D718}"/>
              </a:ext>
            </a:extLst>
          </p:cNvPr>
          <p:cNvSpPr txBox="1"/>
          <p:nvPr/>
        </p:nvSpPr>
        <p:spPr>
          <a:xfrm>
            <a:off x="522972" y="5089787"/>
            <a:ext cx="111460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Channel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‘Retailer’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helped to bring more </a:t>
            </a:r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Gross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ales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 the fiscal year </a:t>
            </a:r>
            <a:r>
              <a:rPr 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2021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with the total of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73%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contribution.</a:t>
            </a:r>
            <a:endParaRPr lang="en-IN" b="1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838426" y="1672359"/>
            <a:ext cx="8977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Get the Top 3 products in each division that have a high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total_sold_quantity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in the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fiscal_year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2021? The final output contains these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division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product_code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product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total_sold_quantity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rank_order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Top 3 products by 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division 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&amp;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 </a:t>
            </a:r>
            <a:r>
              <a:rPr lang="en-IN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sold quantity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4" y="1194202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10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4" y="4149961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AB052-1427-E896-CFC8-092BC3B99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t="42807" r="48684" b="32917"/>
          <a:stretch/>
        </p:blipFill>
        <p:spPr>
          <a:xfrm>
            <a:off x="2521818" y="4430251"/>
            <a:ext cx="5727033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9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08522" y="230945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AB052-1427-E896-CFC8-092BC3B99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t="42807" r="48684" b="32917"/>
          <a:stretch/>
        </p:blipFill>
        <p:spPr>
          <a:xfrm>
            <a:off x="6868777" y="4906062"/>
            <a:ext cx="4537159" cy="1720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06872-6BAA-FF1D-2F0A-D1F19A67B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t="25826" r="37394" b="25614"/>
          <a:stretch/>
        </p:blipFill>
        <p:spPr>
          <a:xfrm>
            <a:off x="2560770" y="840455"/>
            <a:ext cx="9509760" cy="3912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BEBCC-1373-7650-630C-6DD9CA0A28D8}"/>
              </a:ext>
            </a:extLst>
          </p:cNvPr>
          <p:cNvSpPr txBox="1"/>
          <p:nvPr/>
        </p:nvSpPr>
        <p:spPr>
          <a:xfrm>
            <a:off x="276726" y="5057395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Top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products in each division (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N&amp;S, P&amp;A, PC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) that have a high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Total</a:t>
            </a:r>
            <a:r>
              <a:rPr lang="en-US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Sold Quantity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in the Fiscal Year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2021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are shown in the chart.</a:t>
            </a:r>
            <a:endParaRPr lang="en-IN" b="1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7432426" y="2331208"/>
            <a:ext cx="4707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FFFFFF"/>
                </a:solidFill>
                <a:latin typeface="Candara" panose="020E0502030303020204" pitchFamily="34" charset="0"/>
              </a:rPr>
              <a:t>THANK YOU</a:t>
            </a:r>
            <a:endParaRPr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cxnSp>
        <p:nvCxnSpPr>
          <p:cNvPr id="298" name="Google Shape;298;p26"/>
          <p:cNvCxnSpPr>
            <a:cxnSpLocks/>
          </p:cNvCxnSpPr>
          <p:nvPr/>
        </p:nvCxnSpPr>
        <p:spPr>
          <a:xfrm>
            <a:off x="6978316" y="3033738"/>
            <a:ext cx="52136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2604795" y="2440089"/>
            <a:ext cx="1459028" cy="2722008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0" name="Google Shape;300;p26"/>
          <p:cNvSpPr/>
          <p:nvPr/>
        </p:nvSpPr>
        <p:spPr>
          <a:xfrm>
            <a:off x="2742506" y="2656231"/>
            <a:ext cx="1182724" cy="2171213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1" name="Google Shape;301;p26"/>
          <p:cNvSpPr/>
          <p:nvPr/>
        </p:nvSpPr>
        <p:spPr>
          <a:xfrm>
            <a:off x="3194843" y="4881484"/>
            <a:ext cx="243499" cy="20856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2" name="Google Shape;302;p26"/>
          <p:cNvSpPr/>
          <p:nvPr/>
        </p:nvSpPr>
        <p:spPr>
          <a:xfrm>
            <a:off x="3189380" y="2524917"/>
            <a:ext cx="289995" cy="47432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26"/>
          <p:cNvSpPr/>
          <p:nvPr/>
        </p:nvSpPr>
        <p:spPr>
          <a:xfrm>
            <a:off x="3002419" y="4375333"/>
            <a:ext cx="159596" cy="136852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4" name="Google Shape;304;p26"/>
          <p:cNvSpPr/>
          <p:nvPr/>
        </p:nvSpPr>
        <p:spPr>
          <a:xfrm>
            <a:off x="3101820" y="4512126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5" name="Google Shape;305;p26"/>
          <p:cNvSpPr/>
          <p:nvPr/>
        </p:nvSpPr>
        <p:spPr>
          <a:xfrm>
            <a:off x="3102736" y="4592392"/>
            <a:ext cx="39240" cy="40137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" name="Google Shape;306;p26"/>
          <p:cNvSpPr/>
          <p:nvPr/>
        </p:nvSpPr>
        <p:spPr>
          <a:xfrm>
            <a:off x="3214914" y="4632513"/>
            <a:ext cx="546231" cy="19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" name="Google Shape;307;p26"/>
          <p:cNvSpPr/>
          <p:nvPr/>
        </p:nvSpPr>
        <p:spPr>
          <a:xfrm>
            <a:off x="3797685" y="4592392"/>
            <a:ext cx="40137" cy="40137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26"/>
          <p:cNvSpPr/>
          <p:nvPr/>
        </p:nvSpPr>
        <p:spPr>
          <a:xfrm>
            <a:off x="3837808" y="4109024"/>
            <a:ext cx="19" cy="409453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" name="Google Shape;309;p26"/>
          <p:cNvSpPr/>
          <p:nvPr/>
        </p:nvSpPr>
        <p:spPr>
          <a:xfrm>
            <a:off x="3837809" y="4032426"/>
            <a:ext cx="40137" cy="39221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" name="Google Shape;310;p26"/>
          <p:cNvSpPr/>
          <p:nvPr/>
        </p:nvSpPr>
        <p:spPr>
          <a:xfrm>
            <a:off x="3960927" y="4032425"/>
            <a:ext cx="455949" cy="19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" name="Google Shape;311;p26"/>
          <p:cNvSpPr/>
          <p:nvPr/>
        </p:nvSpPr>
        <p:spPr>
          <a:xfrm>
            <a:off x="4458868" y="4032426"/>
            <a:ext cx="39221" cy="39221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" name="Google Shape;312;p26"/>
          <p:cNvSpPr/>
          <p:nvPr/>
        </p:nvSpPr>
        <p:spPr>
          <a:xfrm>
            <a:off x="4498076" y="4142769"/>
            <a:ext cx="19" cy="389404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" name="Google Shape;313;p26"/>
          <p:cNvSpPr/>
          <p:nvPr/>
        </p:nvSpPr>
        <p:spPr>
          <a:xfrm>
            <a:off x="4498076" y="4567756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4" name="Google Shape;314;p26"/>
          <p:cNvSpPr/>
          <p:nvPr/>
        </p:nvSpPr>
        <p:spPr>
          <a:xfrm>
            <a:off x="2230872" y="2770240"/>
            <a:ext cx="39240" cy="19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26"/>
          <p:cNvSpPr/>
          <p:nvPr/>
        </p:nvSpPr>
        <p:spPr>
          <a:xfrm>
            <a:off x="2315683" y="2770240"/>
            <a:ext cx="67500" cy="19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Google Shape;316;p26"/>
          <p:cNvSpPr/>
          <p:nvPr/>
        </p:nvSpPr>
        <p:spPr>
          <a:xfrm>
            <a:off x="2405974" y="2770240"/>
            <a:ext cx="40137" cy="39221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7" name="Google Shape;317;p26"/>
          <p:cNvSpPr/>
          <p:nvPr/>
        </p:nvSpPr>
        <p:spPr>
          <a:xfrm>
            <a:off x="2445200" y="2892443"/>
            <a:ext cx="19" cy="619192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26"/>
          <p:cNvSpPr/>
          <p:nvPr/>
        </p:nvSpPr>
        <p:spPr>
          <a:xfrm>
            <a:off x="2446097" y="3553623"/>
            <a:ext cx="39240" cy="40156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" name="Google Shape;319;p26"/>
          <p:cNvSpPr/>
          <p:nvPr/>
        </p:nvSpPr>
        <p:spPr>
          <a:xfrm>
            <a:off x="2564673" y="3593764"/>
            <a:ext cx="908252" cy="19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" name="Google Shape;320;p26"/>
          <p:cNvSpPr/>
          <p:nvPr/>
        </p:nvSpPr>
        <p:spPr>
          <a:xfrm>
            <a:off x="3512220" y="3593764"/>
            <a:ext cx="40137" cy="19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26"/>
          <p:cNvSpPr/>
          <p:nvPr/>
        </p:nvSpPr>
        <p:spPr>
          <a:xfrm>
            <a:off x="3478475" y="3530839"/>
            <a:ext cx="159596" cy="137245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26"/>
          <p:cNvSpPr/>
          <p:nvPr/>
        </p:nvSpPr>
        <p:spPr>
          <a:xfrm>
            <a:off x="2148793" y="4852301"/>
            <a:ext cx="40137" cy="19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" name="Google Shape;323;p26"/>
          <p:cNvSpPr/>
          <p:nvPr/>
        </p:nvSpPr>
        <p:spPr>
          <a:xfrm>
            <a:off x="2299278" y="4813078"/>
            <a:ext cx="40137" cy="40156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" name="Google Shape;324;p26"/>
          <p:cNvSpPr/>
          <p:nvPr/>
        </p:nvSpPr>
        <p:spPr>
          <a:xfrm>
            <a:off x="2339401" y="4317870"/>
            <a:ext cx="19" cy="418580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26"/>
          <p:cNvSpPr/>
          <p:nvPr/>
        </p:nvSpPr>
        <p:spPr>
          <a:xfrm>
            <a:off x="2339402" y="4239438"/>
            <a:ext cx="40137" cy="40156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26"/>
          <p:cNvSpPr/>
          <p:nvPr/>
        </p:nvSpPr>
        <p:spPr>
          <a:xfrm>
            <a:off x="2454310" y="4239437"/>
            <a:ext cx="1161757" cy="19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26"/>
          <p:cNvSpPr/>
          <p:nvPr/>
        </p:nvSpPr>
        <p:spPr>
          <a:xfrm>
            <a:off x="3653578" y="4239438"/>
            <a:ext cx="40137" cy="40156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26"/>
          <p:cNvSpPr/>
          <p:nvPr/>
        </p:nvSpPr>
        <p:spPr>
          <a:xfrm>
            <a:off x="3693700" y="4386276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26"/>
          <p:cNvSpPr/>
          <p:nvPr/>
        </p:nvSpPr>
        <p:spPr>
          <a:xfrm>
            <a:off x="3598863" y="4378981"/>
            <a:ext cx="159596" cy="136852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26"/>
          <p:cNvSpPr/>
          <p:nvPr/>
        </p:nvSpPr>
        <p:spPr>
          <a:xfrm>
            <a:off x="3368131" y="4010540"/>
            <a:ext cx="19" cy="39221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" name="Google Shape;331;p26"/>
          <p:cNvSpPr/>
          <p:nvPr/>
        </p:nvSpPr>
        <p:spPr>
          <a:xfrm>
            <a:off x="3368131" y="3398592"/>
            <a:ext cx="19" cy="539853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2" name="Google Shape;332;p26"/>
          <p:cNvSpPr/>
          <p:nvPr/>
        </p:nvSpPr>
        <p:spPr>
          <a:xfrm>
            <a:off x="3369047" y="3322891"/>
            <a:ext cx="39221" cy="40156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26"/>
          <p:cNvSpPr/>
          <p:nvPr/>
        </p:nvSpPr>
        <p:spPr>
          <a:xfrm>
            <a:off x="3486685" y="3322891"/>
            <a:ext cx="1206440" cy="19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26"/>
          <p:cNvSpPr/>
          <p:nvPr/>
        </p:nvSpPr>
        <p:spPr>
          <a:xfrm>
            <a:off x="4732457" y="3282769"/>
            <a:ext cx="40156" cy="40137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26"/>
          <p:cNvSpPr/>
          <p:nvPr/>
        </p:nvSpPr>
        <p:spPr>
          <a:xfrm>
            <a:off x="4772597" y="3134117"/>
            <a:ext cx="19" cy="89383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26"/>
          <p:cNvSpPr/>
          <p:nvPr/>
        </p:nvSpPr>
        <p:spPr>
          <a:xfrm>
            <a:off x="4772597" y="3063897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7" name="Google Shape;337;p26"/>
          <p:cNvSpPr/>
          <p:nvPr/>
        </p:nvSpPr>
        <p:spPr>
          <a:xfrm>
            <a:off x="3297909" y="4009623"/>
            <a:ext cx="137712" cy="137712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8" name="Google Shape;338;p26"/>
          <p:cNvSpPr/>
          <p:nvPr/>
        </p:nvSpPr>
        <p:spPr>
          <a:xfrm>
            <a:off x="3748432" y="2187473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9" name="Google Shape;339;p26"/>
          <p:cNvSpPr/>
          <p:nvPr/>
        </p:nvSpPr>
        <p:spPr>
          <a:xfrm>
            <a:off x="3748432" y="2304214"/>
            <a:ext cx="19" cy="729524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0" name="Google Shape;340;p26"/>
          <p:cNvSpPr/>
          <p:nvPr/>
        </p:nvSpPr>
        <p:spPr>
          <a:xfrm>
            <a:off x="3709208" y="3073005"/>
            <a:ext cx="40137" cy="3924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1" name="Google Shape;341;p26"/>
          <p:cNvSpPr/>
          <p:nvPr/>
        </p:nvSpPr>
        <p:spPr>
          <a:xfrm>
            <a:off x="3061697" y="3112231"/>
            <a:ext cx="570863" cy="19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2" name="Google Shape;342;p26"/>
          <p:cNvSpPr/>
          <p:nvPr/>
        </p:nvSpPr>
        <p:spPr>
          <a:xfrm>
            <a:off x="2983265" y="3112232"/>
            <a:ext cx="40137" cy="40137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3" name="Google Shape;343;p26"/>
          <p:cNvSpPr/>
          <p:nvPr/>
        </p:nvSpPr>
        <p:spPr>
          <a:xfrm>
            <a:off x="2983264" y="3225324"/>
            <a:ext cx="19" cy="548045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4" name="Google Shape;344;p26"/>
          <p:cNvSpPr/>
          <p:nvPr/>
        </p:nvSpPr>
        <p:spPr>
          <a:xfrm>
            <a:off x="2983264" y="3809906"/>
            <a:ext cx="19" cy="40137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Google Shape;345;p26"/>
          <p:cNvSpPr/>
          <p:nvPr/>
        </p:nvSpPr>
        <p:spPr>
          <a:xfrm>
            <a:off x="2888427" y="3783457"/>
            <a:ext cx="159596" cy="136852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3499241" y="1424522"/>
            <a:ext cx="498425" cy="550457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4520389" y="2376769"/>
            <a:ext cx="542097" cy="536716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278223" y="4827425"/>
            <a:ext cx="496247" cy="49423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483794" y="4606079"/>
            <a:ext cx="496327" cy="492475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501783" y="2493123"/>
            <a:ext cx="476919" cy="462903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915428" y="1799904"/>
            <a:ext cx="897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Provide the list of markets in which customer "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Exclusive" operates its business in the APAC region.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88732" y="293918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Market list for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‘</a:t>
            </a:r>
            <a:r>
              <a:rPr 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Atliq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Exclusive’ </a:t>
            </a:r>
            <a:r>
              <a:rPr lang="en-US" sz="2800" b="1" dirty="0">
                <a:solidFill>
                  <a:schemeClr val="accent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 </a:t>
            </a:r>
            <a:r>
              <a:rPr lang="en-US" sz="2800" b="1" dirty="0">
                <a:solidFill>
                  <a:schemeClr val="accent6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APAC</a:t>
            </a:r>
            <a:r>
              <a:rPr lang="en-US" sz="2800" b="1" dirty="0">
                <a:solidFill>
                  <a:schemeClr val="accent2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region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13872" y="1278803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1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5" y="3198166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238A0-0D3E-809D-8A02-1ABF451A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25" y="3490555"/>
            <a:ext cx="2428223" cy="29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065FA-A1D8-619F-29A8-A5595FE85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b="12549"/>
          <a:stretch/>
        </p:blipFill>
        <p:spPr>
          <a:xfrm>
            <a:off x="2805506" y="830346"/>
            <a:ext cx="7526954" cy="4534300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8105FCC-824E-F6BF-7181-EB6FBB99D3E0}"/>
              </a:ext>
            </a:extLst>
          </p:cNvPr>
          <p:cNvSpPr/>
          <p:nvPr/>
        </p:nvSpPr>
        <p:spPr>
          <a:xfrm>
            <a:off x="7806088" y="3003478"/>
            <a:ext cx="375385" cy="344103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0DB4779-99BC-6CD9-CC5F-BDC44B7312A4}"/>
              </a:ext>
            </a:extLst>
          </p:cNvPr>
          <p:cNvSpPr/>
          <p:nvPr/>
        </p:nvSpPr>
        <p:spPr>
          <a:xfrm>
            <a:off x="9845040" y="4527848"/>
            <a:ext cx="261487" cy="220577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accent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86F36A0-B1D4-9621-7A96-9D2DA92EFE36}"/>
              </a:ext>
            </a:extLst>
          </p:cNvPr>
          <p:cNvSpPr/>
          <p:nvPr/>
        </p:nvSpPr>
        <p:spPr>
          <a:xfrm>
            <a:off x="8948285" y="3955979"/>
            <a:ext cx="522975" cy="471637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4EF633D-8319-D9C2-62BB-4F6224B948B5}"/>
              </a:ext>
            </a:extLst>
          </p:cNvPr>
          <p:cNvSpPr/>
          <p:nvPr/>
        </p:nvSpPr>
        <p:spPr>
          <a:xfrm flipH="1" flipV="1">
            <a:off x="8225588" y="2939305"/>
            <a:ext cx="202129" cy="173252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3BEA433-62BA-14EB-E31E-8666911021C0}"/>
              </a:ext>
            </a:extLst>
          </p:cNvPr>
          <p:cNvSpPr/>
          <p:nvPr/>
        </p:nvSpPr>
        <p:spPr>
          <a:xfrm rot="10800000" flipH="1" flipV="1">
            <a:off x="8379468" y="3256948"/>
            <a:ext cx="375383" cy="34410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229223E-B807-4CFB-0057-A7C75A4DA0A2}"/>
              </a:ext>
            </a:extLst>
          </p:cNvPr>
          <p:cNvSpPr/>
          <p:nvPr/>
        </p:nvSpPr>
        <p:spPr>
          <a:xfrm rot="10800000" flipH="1" flipV="1">
            <a:off x="8781455" y="3197172"/>
            <a:ext cx="295180" cy="25747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4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323501E-5027-F860-2896-D7DF98B9A2CF}"/>
              </a:ext>
            </a:extLst>
          </p:cNvPr>
          <p:cNvSpPr/>
          <p:nvPr/>
        </p:nvSpPr>
        <p:spPr>
          <a:xfrm rot="10800000" flipH="1" flipV="1">
            <a:off x="8708447" y="2393660"/>
            <a:ext cx="333685" cy="293576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3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8B1F8BD-B026-C4EF-01A3-44265B2D8549}"/>
              </a:ext>
            </a:extLst>
          </p:cNvPr>
          <p:cNvSpPr/>
          <p:nvPr/>
        </p:nvSpPr>
        <p:spPr>
          <a:xfrm rot="10961391" flipH="1" flipV="1">
            <a:off x="8573887" y="2785693"/>
            <a:ext cx="295179" cy="293576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9C1EC3-9605-7085-6C07-4839340F8C76}"/>
              </a:ext>
            </a:extLst>
          </p:cNvPr>
          <p:cNvSpPr txBox="1"/>
          <p:nvPr/>
        </p:nvSpPr>
        <p:spPr>
          <a:xfrm>
            <a:off x="10332460" y="3618748"/>
            <a:ext cx="16844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 dirty="0">
                <a:solidFill>
                  <a:schemeClr val="accent2"/>
                </a:solidFill>
                <a:latin typeface="Candara" panose="020E0502030303020204" pitchFamily="34" charset="0"/>
              </a:rPr>
              <a:t>India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rgbClr val="FFFF00"/>
                </a:solidFill>
                <a:highlight>
                  <a:srgbClr val="333333"/>
                </a:highlight>
                <a:latin typeface="Candara" panose="020E0502030303020204" pitchFamily="34" charset="0"/>
              </a:rPr>
              <a:t>Indonesia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rgbClr val="00B0F0"/>
                </a:solidFill>
                <a:latin typeface="Candara" panose="020E0502030303020204" pitchFamily="34" charset="0"/>
              </a:rPr>
              <a:t>Japan</a:t>
            </a:r>
          </a:p>
          <a:p>
            <a:pPr marL="342900" indent="-342900">
              <a:buAutoNum type="arabicPeriod"/>
            </a:pPr>
            <a:r>
              <a:rPr lang="en-IN" sz="1600" dirty="0" err="1">
                <a:solidFill>
                  <a:srgbClr val="FF0000"/>
                </a:solidFill>
                <a:latin typeface="Candara" panose="020E0502030303020204" pitchFamily="34" charset="0"/>
              </a:rPr>
              <a:t>Philiphines</a:t>
            </a:r>
            <a:endParaRPr lang="en-IN" sz="1600" dirty="0">
              <a:solidFill>
                <a:srgbClr val="FF0000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South Korea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Australia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New Zealand</a:t>
            </a:r>
          </a:p>
          <a:p>
            <a:pPr marL="342900" indent="-342900">
              <a:buAutoNum type="arabicPeriod"/>
            </a:pPr>
            <a:r>
              <a:rPr lang="en-IN" sz="16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Bangladesh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3CD98-26CB-2378-9256-57C22594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3" y="1964719"/>
            <a:ext cx="1882811" cy="2673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940A3-7DA7-3503-8C7D-217A1041E771}"/>
              </a:ext>
            </a:extLst>
          </p:cNvPr>
          <p:cNvSpPr txBox="1"/>
          <p:nvPr/>
        </p:nvSpPr>
        <p:spPr>
          <a:xfrm>
            <a:off x="401855" y="5318877"/>
            <a:ext cx="99306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Insights:</a:t>
            </a:r>
          </a:p>
          <a:p>
            <a:endParaRPr lang="en-IN" sz="2400" b="1" dirty="0">
              <a:solidFill>
                <a:schemeClr val="accent2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ist of </a:t>
            </a:r>
            <a:r>
              <a:rPr lang="en-US" sz="1800" b="1" dirty="0">
                <a:solidFill>
                  <a:schemeClr val="accent5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Markets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in which Customer "</a:t>
            </a:r>
            <a:r>
              <a:rPr lang="en-US" sz="1800" b="1" dirty="0" err="1">
                <a:solidFill>
                  <a:schemeClr val="accent5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Atliq</a:t>
            </a:r>
            <a:r>
              <a:rPr lang="en-US" sz="1800" b="1" dirty="0">
                <a:solidFill>
                  <a:schemeClr val="accent5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Exclusive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" operates its business in </a:t>
            </a:r>
            <a:r>
              <a:rPr lang="en-US" sz="1800" b="1" dirty="0">
                <a:solidFill>
                  <a:schemeClr val="accent5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APAC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region are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India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Indonesia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Japan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Philiphines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South Korea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Australia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New Zealand 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and </a:t>
            </a:r>
            <a:r>
              <a:rPr lang="en-US" sz="1800" b="1" dirty="0">
                <a:solidFill>
                  <a:srgbClr val="FFFF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Bangladesh</a:t>
            </a: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.</a:t>
            </a:r>
            <a:endParaRPr lang="en-IN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7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771049" y="1797784"/>
            <a:ext cx="8977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What is the percentage of unique product increase in 2021 vs. 2020? The final output contains these fields,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                            unique_products_2020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                            unique_products_2021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     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percentage_chg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Increase in % of unique 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product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4" y="1246125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2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4" y="4014747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6FB49-639E-9E41-DD55-84C06E291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49933" r="56973" b="44702"/>
          <a:stretch/>
        </p:blipFill>
        <p:spPr>
          <a:xfrm>
            <a:off x="3023928" y="4772144"/>
            <a:ext cx="5629183" cy="7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1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1F1ABFD-D926-1D6B-5A3B-B12F475B0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477994"/>
              </p:ext>
            </p:extLst>
          </p:nvPr>
        </p:nvGraphicFramePr>
        <p:xfrm>
          <a:off x="7027009" y="1164055"/>
          <a:ext cx="4224923" cy="273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9289BED-76DD-A833-F381-97179053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49933" r="56973" b="44702"/>
          <a:stretch/>
        </p:blipFill>
        <p:spPr>
          <a:xfrm>
            <a:off x="673769" y="2261244"/>
            <a:ext cx="4817558" cy="722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AE3602-4057-B6A4-84A5-E002C95A28E6}"/>
              </a:ext>
            </a:extLst>
          </p:cNvPr>
          <p:cNvSpPr txBox="1"/>
          <p:nvPr/>
        </p:nvSpPr>
        <p:spPr>
          <a:xfrm>
            <a:off x="940068" y="4331369"/>
            <a:ext cx="106166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N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Total Unique Product Count in 2020 is </a:t>
            </a:r>
            <a:r>
              <a:rPr lang="en-IN" sz="1800" b="1" dirty="0">
                <a:solidFill>
                  <a:srgbClr val="FFFF00"/>
                </a:solidFill>
                <a:latin typeface="Candara" panose="020E0502030303020204" pitchFamily="34" charset="0"/>
              </a:rPr>
              <a:t>245.</a:t>
            </a:r>
          </a:p>
          <a:p>
            <a:pPr marL="342900" indent="-342900">
              <a:buFontTx/>
              <a:buAutoNum type="arabicPeriod"/>
            </a:pPr>
            <a:r>
              <a:rPr lang="en-IN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Total Unique Product Count in 2021 is </a:t>
            </a:r>
            <a:r>
              <a:rPr lang="en-IN" sz="1800" b="1" dirty="0">
                <a:solidFill>
                  <a:srgbClr val="FFFF00"/>
                </a:solidFill>
                <a:latin typeface="Candara" panose="020E0502030303020204" pitchFamily="34" charset="0"/>
              </a:rPr>
              <a:t>334.</a:t>
            </a:r>
          </a:p>
          <a:p>
            <a:pPr marL="342900" indent="-342900">
              <a:buFontTx/>
              <a:buAutoNum type="arabicPeriod"/>
            </a:pP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Increase in % of Product Count is 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36.33%.</a:t>
            </a:r>
            <a:endParaRPr lang="en-IN" sz="1800" b="1" dirty="0">
              <a:solidFill>
                <a:srgbClr val="FFFF00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endParaRPr lang="en-IN" sz="18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780674" y="1626954"/>
            <a:ext cx="8977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Provide a report with all the unique product counts for each segment and sort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them in descending order of product counts.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The final output contains two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segment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product_count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Increase in % of unique </a:t>
            </a:r>
            <a:r>
              <a:rPr lang="en-IN" sz="2800" b="1" dirty="0">
                <a:solidFill>
                  <a:schemeClr val="accent5"/>
                </a:solidFill>
                <a:latin typeface="Candara" panose="020E0502030303020204" pitchFamily="34" charset="0"/>
              </a:rPr>
              <a:t>product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5406" y="994460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3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5406" y="3807667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55A5C-37B2-42E8-4CBB-C20B41948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49999" r="69994" b="32883"/>
          <a:stretch/>
        </p:blipFill>
        <p:spPr>
          <a:xfrm>
            <a:off x="3301465" y="4315991"/>
            <a:ext cx="3609474" cy="24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Conversion of Output to visual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53B364D-388E-9508-8538-477F61D413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9647041"/>
              </p:ext>
            </p:extLst>
          </p:nvPr>
        </p:nvGraphicFramePr>
        <p:xfrm>
          <a:off x="5378917" y="1232976"/>
          <a:ext cx="6277276" cy="362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AA5F01E-00CA-EA60-F9A3-45E3823FD0D6}"/>
              </a:ext>
            </a:extLst>
          </p:cNvPr>
          <p:cNvSpPr/>
          <p:nvPr/>
        </p:nvSpPr>
        <p:spPr>
          <a:xfrm rot="5400000">
            <a:off x="4249189" y="3079911"/>
            <a:ext cx="359913" cy="291808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FAAAF-AACC-36B8-0573-69A15677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7" t="49999" r="69994" b="32883"/>
          <a:stretch/>
        </p:blipFill>
        <p:spPr>
          <a:xfrm>
            <a:off x="210153" y="2197188"/>
            <a:ext cx="3384726" cy="2218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84BFD-3330-AA62-5ABC-D829A1F5097D}"/>
              </a:ext>
            </a:extLst>
          </p:cNvPr>
          <p:cNvSpPr/>
          <p:nvPr/>
        </p:nvSpPr>
        <p:spPr>
          <a:xfrm>
            <a:off x="3805031" y="3169415"/>
            <a:ext cx="478211" cy="112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5BBFD-1D7D-F425-FFEE-8F53CA771B5F}"/>
              </a:ext>
            </a:extLst>
          </p:cNvPr>
          <p:cNvSpPr txBox="1"/>
          <p:nvPr/>
        </p:nvSpPr>
        <p:spPr>
          <a:xfrm>
            <a:off x="1049153" y="5452564"/>
            <a:ext cx="104145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/>
                </a:solidFill>
                <a:latin typeface="Candara" panose="020E0502030303020204" pitchFamily="34" charset="0"/>
              </a:rPr>
              <a:t>Insights</a:t>
            </a:r>
          </a:p>
          <a:p>
            <a:pPr algn="ctr"/>
            <a:endParaRPr lang="en-IN" b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In total we have 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6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 segments and 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Accessories 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and </a:t>
            </a:r>
            <a:r>
              <a:rPr lang="en-IN" b="1" dirty="0">
                <a:solidFill>
                  <a:srgbClr val="FFFF00"/>
                </a:solidFill>
                <a:latin typeface="Candara" panose="020E0502030303020204" pitchFamily="34" charset="0"/>
              </a:rPr>
              <a:t>Peripherals</a:t>
            </a:r>
            <a:r>
              <a:rPr lang="en-IN" b="1" dirty="0">
                <a:solidFill>
                  <a:schemeClr val="bg1"/>
                </a:solidFill>
                <a:latin typeface="Candara" panose="020E0502030303020204" pitchFamily="34" charset="0"/>
              </a:rPr>
              <a:t> hold the maximum unique product count</a:t>
            </a:r>
          </a:p>
        </p:txBody>
      </p:sp>
    </p:spTree>
    <p:extLst>
      <p:ext uri="{BB962C8B-B14F-4D97-AF65-F5344CB8AC3E}">
        <p14:creationId xmlns:p14="http://schemas.microsoft.com/office/powerpoint/2010/main" val="427950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8DF70-2B9C-2317-93C9-91BB13288594}"/>
              </a:ext>
            </a:extLst>
          </p:cNvPr>
          <p:cNvSpPr txBox="1"/>
          <p:nvPr/>
        </p:nvSpPr>
        <p:spPr>
          <a:xfrm>
            <a:off x="1857676" y="1948676"/>
            <a:ext cx="8977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Follow-up: Which segment had the most increase in unique products in 2021 vs 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2020? The final output contains these fields,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segment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product_count_2020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product_count_2021</a:t>
            </a:r>
          </a:p>
          <a:p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                     difference</a:t>
            </a:r>
            <a:endParaRPr lang="en-IN" sz="2000" dirty="0">
              <a:solidFill>
                <a:schemeClr val="bg1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803BD-3888-6DC8-6F65-F1A11A1C6205}"/>
              </a:ext>
            </a:extLst>
          </p:cNvPr>
          <p:cNvSpPr txBox="1"/>
          <p:nvPr/>
        </p:nvSpPr>
        <p:spPr>
          <a:xfrm>
            <a:off x="837397" y="323404"/>
            <a:ext cx="1041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List of </a:t>
            </a:r>
            <a:r>
              <a:rPr lang="en-IN" sz="2800" b="1" dirty="0">
                <a:solidFill>
                  <a:schemeClr val="accent1"/>
                </a:solidFill>
                <a:latin typeface="Candara" panose="020E0502030303020204" pitchFamily="34" charset="0"/>
              </a:rPr>
              <a:t>Product count 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by 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segment</a:t>
            </a:r>
            <a:r>
              <a:rPr lang="en-IN" sz="2800" b="1" dirty="0">
                <a:solidFill>
                  <a:schemeClr val="accent2"/>
                </a:solidFill>
                <a:latin typeface="Candara" panose="020E0502030303020204" pitchFamily="34" charset="0"/>
              </a:rPr>
              <a:t> and by </a:t>
            </a:r>
            <a:r>
              <a:rPr lang="en-IN" sz="2800" b="1" dirty="0">
                <a:solidFill>
                  <a:schemeClr val="accent6"/>
                </a:solidFill>
                <a:latin typeface="Candara" panose="020E0502030303020204" pitchFamily="34" charset="0"/>
              </a:rPr>
              <a:t>year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CC36-74EA-402F-979D-D5664D52B7BD}"/>
              </a:ext>
            </a:extLst>
          </p:cNvPr>
          <p:cNvSpPr txBox="1"/>
          <p:nvPr/>
        </p:nvSpPr>
        <p:spPr>
          <a:xfrm>
            <a:off x="1140590" y="1429104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Question 4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2342-3665-3FB3-DB64-9F2AEDDE7C0D}"/>
              </a:ext>
            </a:extLst>
          </p:cNvPr>
          <p:cNvSpPr txBox="1"/>
          <p:nvPr/>
        </p:nvSpPr>
        <p:spPr>
          <a:xfrm>
            <a:off x="1140590" y="4232443"/>
            <a:ext cx="215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Output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4EF4A-8012-5750-20E7-7173ED64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6562" r="53895" b="26316"/>
          <a:stretch/>
        </p:blipFill>
        <p:spPr>
          <a:xfrm>
            <a:off x="2815384" y="4611070"/>
            <a:ext cx="5799225" cy="20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890</Words>
  <Application>Microsoft Office PowerPoint</Application>
  <PresentationFormat>Widescreen</PresentationFormat>
  <Paragraphs>146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Candara</vt:lpstr>
      <vt:lpstr>Didact Gothic</vt:lpstr>
      <vt:lpstr>Impact</vt:lpstr>
      <vt:lpstr>Roboto Black</vt:lpstr>
      <vt:lpstr>Roboto Mono Regular</vt:lpstr>
      <vt:lpstr>Office Theme</vt:lpstr>
      <vt:lpstr>CONSUMER GOODS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kumar</dc:creator>
  <cp:lastModifiedBy>krishna kumar</cp:lastModifiedBy>
  <cp:revision>22</cp:revision>
  <dcterms:created xsi:type="dcterms:W3CDTF">2023-02-01T10:01:46Z</dcterms:created>
  <dcterms:modified xsi:type="dcterms:W3CDTF">2023-02-03T14:43:00Z</dcterms:modified>
</cp:coreProperties>
</file>